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04" r:id="rId4"/>
    <p:sldId id="307" r:id="rId5"/>
    <p:sldId id="308" r:id="rId6"/>
    <p:sldId id="309" r:id="rId7"/>
    <p:sldId id="311" r:id="rId8"/>
    <p:sldId id="312" r:id="rId9"/>
    <p:sldId id="314" r:id="rId10"/>
    <p:sldId id="315" r:id="rId11"/>
    <p:sldId id="288" r:id="rId12"/>
    <p:sldId id="316" r:id="rId13"/>
    <p:sldId id="31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3E0"/>
    <a:srgbClr val="E2F1D9"/>
    <a:srgbClr val="B4DF87"/>
    <a:srgbClr val="AAB645"/>
    <a:srgbClr val="35393B"/>
    <a:srgbClr val="888F95"/>
    <a:srgbClr val="454E58"/>
    <a:srgbClr val="807F80"/>
    <a:srgbClr val="33363B"/>
    <a:srgbClr val="F8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82" autoAdjust="0"/>
    <p:restoredTop sz="88163" autoAdjust="0"/>
  </p:normalViewPr>
  <p:slideViewPr>
    <p:cSldViewPr snapToGrid="0">
      <p:cViewPr varScale="1">
        <p:scale>
          <a:sx n="112" d="100"/>
          <a:sy n="112" d="100"/>
        </p:scale>
        <p:origin x="12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3CB2-C7AA-4966-84DA-451975EE180B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68ED2-2F8B-4A43-A099-DB29FB5F34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05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68ED2-2F8B-4A43-A099-DB29FB5F34E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99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68ED2-2F8B-4A43-A099-DB29FB5F34E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68ED2-2F8B-4A43-A099-DB29FB5F34E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61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68ED2-2F8B-4A43-A099-DB29FB5F34E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63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68ED2-2F8B-4A43-A099-DB29FB5F34E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06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68ED2-2F8B-4A43-A099-DB29FB5F34E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06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68ED2-2F8B-4A43-A099-DB29FB5F34E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78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68ED2-2F8B-4A43-A099-DB29FB5F34E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16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45B-AD6B-49B6-94CC-6AC330B9B0F7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7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AFCC-1FC9-40F0-A593-4B19C5F90BCD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53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7A31-1816-4282-9571-BDFFE9322153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27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4258"/>
            <a:ext cx="7886700" cy="476779"/>
          </a:xfrm>
        </p:spPr>
        <p:txBody>
          <a:bodyPr>
            <a:noAutofit/>
          </a:bodyPr>
          <a:lstStyle>
            <a:lvl1pPr>
              <a:defRPr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22867"/>
            <a:ext cx="7886700" cy="5433484"/>
          </a:xfrm>
        </p:spPr>
        <p:txBody>
          <a:bodyPr>
            <a:normAutofit/>
          </a:bodyPr>
          <a:lstStyle>
            <a:lvl1pPr>
              <a:defRPr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  <a:lvl2pPr>
              <a:defRPr sz="18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2pPr>
            <a:lvl3pPr>
              <a:defRPr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3pPr>
            <a:lvl4pPr>
              <a:defRPr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4pPr>
            <a:lvl5pPr>
              <a:defRPr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9983" y="6356351"/>
            <a:ext cx="2057400" cy="365125"/>
          </a:xfrm>
        </p:spPr>
        <p:txBody>
          <a:bodyPr/>
          <a:lstStyle/>
          <a:p>
            <a:fld id="{B939460C-9A48-4B82-B65A-4185FC14D45F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9750" y="6363760"/>
            <a:ext cx="2057400" cy="365125"/>
          </a:xfrm>
        </p:spPr>
        <p:txBody>
          <a:bodyPr/>
          <a:lstStyle/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80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2316-BA7A-4662-BEC6-4DFFCDF41AD4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9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B9FC-D945-495E-8A77-40FD264077D4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01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494D-95CE-410B-9378-3FAEA75E3C1F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79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549-7E71-4EDC-B065-9F348F7EE8F3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09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D6E-ED8C-46F5-80D0-475600DC2D48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07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8F0-FEA9-4A0B-9242-2B9EDC221762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93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CD46-EE5C-464E-8CCC-4B3FCCBC9BFD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03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B59D-C96D-41DE-B827-8764B987DCC3}" type="datetime1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D6153-8CB9-44BD-93FF-86D4C7473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4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DBE4E-5DB3-4FB4-9B59-167E0736E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株式会社はっぴぃ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and</a:t>
            </a:r>
            <a:r>
              <a:rPr lang="ja-JP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プロジェクト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システムマニュアル</a:t>
            </a:r>
            <a:br>
              <a:rPr lang="en-US" altLang="ja-JP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（顧客画面）</a:t>
            </a:r>
            <a:endParaRPr kumimoji="1" lang="ja-JP" altLang="en-US" sz="40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DECE4F-5153-4A0D-A696-51C4C3055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78054"/>
            <a:ext cx="6858000" cy="1655762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株式会社ボクシーズ</a:t>
            </a:r>
          </a:p>
          <a:p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B44BA4-CCFC-4EBE-AFC5-B53A824C5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8" b="89441" l="4070" r="97674">
                        <a14:foregroundMark x1="10465" y1="31677" x2="10465" y2="31677"/>
                        <a14:foregroundMark x1="18895" y1="31677" x2="18895" y2="31677"/>
                        <a14:foregroundMark x1="4070" y1="39130" x2="4070" y2="39130"/>
                        <a14:foregroundMark x1="29797" y1="29814" x2="29797" y2="29814"/>
                        <a14:foregroundMark x1="35756" y1="26087" x2="35756" y2="26087"/>
                        <a14:foregroundMark x1="34012" y1="60248" x2="34012" y2="60248"/>
                        <a14:foregroundMark x1="45058" y1="25466" x2="45058" y2="25466"/>
                        <a14:foregroundMark x1="46802" y1="25466" x2="46802" y2="25466"/>
                        <a14:foregroundMark x1="49564" y1="40994" x2="49564" y2="40994"/>
                        <a14:foregroundMark x1="70058" y1="59006" x2="70058" y2="59006"/>
                        <a14:foregroundMark x1="70494" y1="37888" x2="70494" y2="37888"/>
                        <a14:foregroundMark x1="72965" y1="37267" x2="72965" y2="37267"/>
                        <a14:foregroundMark x1="87936" y1="17391" x2="87936" y2="17391"/>
                        <a14:foregroundMark x1="94041" y1="27329" x2="94041" y2="27329"/>
                        <a14:foregroundMark x1="92006" y1="70186" x2="92006" y2="70186"/>
                        <a14:foregroundMark x1="87645" y1="70186" x2="87645" y2="70186"/>
                        <a14:foregroundMark x1="85174" y1="70186" x2="92587" y2="75155"/>
                        <a14:foregroundMark x1="47384" y1="27950" x2="47384" y2="27950"/>
                        <a14:backgroundMark x1="92006" y1="29814" x2="92006" y2="29814"/>
                        <a14:backgroundMark x1="97093" y1="70186" x2="97529" y2="77019"/>
                        <a14:backgroundMark x1="98110" y1="64596" x2="97529" y2="64596"/>
                        <a14:backgroundMark x1="97529" y1="64596" x2="98256" y2="726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1317" y="1208879"/>
            <a:ext cx="1901365" cy="444942"/>
          </a:xfrm>
          <a:prstGeom prst="rect">
            <a:avLst/>
          </a:prstGeom>
        </p:spPr>
      </p:pic>
      <p:pic>
        <p:nvPicPr>
          <p:cNvPr id="5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745579C-29D2-41C1-A8AD-3965619C6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97" y="4458450"/>
            <a:ext cx="1521005" cy="6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3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3A4335-CF67-CC0F-3503-F260E42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5246A3E-0287-9303-ADF4-C2656E63F3A5}"/>
              </a:ext>
            </a:extLst>
          </p:cNvPr>
          <p:cNvSpPr txBox="1">
            <a:spLocks/>
          </p:cNvSpPr>
          <p:nvPr/>
        </p:nvSpPr>
        <p:spPr>
          <a:xfrm>
            <a:off x="628650" y="287905"/>
            <a:ext cx="7886700" cy="476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申し込み完了</a:t>
            </a:r>
            <a:endParaRPr lang="ja-JP" altLang="en-US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D111CD6-AC6E-42F4-2B34-6615E1579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9762" r="16286" b="22222"/>
          <a:stretch/>
        </p:blipFill>
        <p:spPr>
          <a:xfrm>
            <a:off x="628648" y="572014"/>
            <a:ext cx="4421193" cy="2977773"/>
          </a:xfrm>
          <a:prstGeom prst="rect">
            <a:avLst/>
          </a:prstGeom>
        </p:spPr>
      </p:pic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E9A7ADC-70F0-7C81-A3BC-18D9E7736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71" b="55826"/>
          <a:stretch/>
        </p:blipFill>
        <p:spPr>
          <a:xfrm>
            <a:off x="628648" y="3692069"/>
            <a:ext cx="4198237" cy="3029407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A1861FB-FA95-DF5B-E93B-8232C9C0E64E}"/>
              </a:ext>
            </a:extLst>
          </p:cNvPr>
          <p:cNvSpPr txBox="1"/>
          <p:nvPr/>
        </p:nvSpPr>
        <p:spPr>
          <a:xfrm>
            <a:off x="5158196" y="788312"/>
            <a:ext cx="3514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申込が完了すると、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お申し込み完了画面が表示されます。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BCBBA29-954B-F2B9-FDEA-F1B62104A37F}"/>
              </a:ext>
            </a:extLst>
          </p:cNvPr>
          <p:cNvSpPr txBox="1"/>
          <p:nvPr/>
        </p:nvSpPr>
        <p:spPr>
          <a:xfrm>
            <a:off x="5238206" y="4924809"/>
            <a:ext cx="3514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ご登録いただいたメールに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「</a:t>
            </a:r>
            <a:r>
              <a:rPr lang="en-US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【</a:t>
            </a:r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ゆいごん白書運営事務局</a:t>
            </a:r>
            <a:r>
              <a:rPr lang="en-US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】</a:t>
            </a:r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セミナーお申し込みを承りました」という件名のメールが届きますので、ご確認ください。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E7C8DC7-AB1D-FEAD-A950-458B584B3BEC}"/>
              </a:ext>
            </a:extLst>
          </p:cNvPr>
          <p:cNvSpPr/>
          <p:nvPr/>
        </p:nvSpPr>
        <p:spPr>
          <a:xfrm>
            <a:off x="628648" y="3766063"/>
            <a:ext cx="4421192" cy="29554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80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7C22C4A-F9DF-9AEE-6C70-A19E37D16AF4}"/>
              </a:ext>
            </a:extLst>
          </p:cNvPr>
          <p:cNvSpPr/>
          <p:nvPr/>
        </p:nvSpPr>
        <p:spPr>
          <a:xfrm>
            <a:off x="660400" y="2433607"/>
            <a:ext cx="7823200" cy="3336266"/>
          </a:xfrm>
          <a:prstGeom prst="rect">
            <a:avLst/>
          </a:prstGeom>
          <a:noFill/>
          <a:ln w="38100">
            <a:solidFill>
              <a:srgbClr val="AAB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E16AE59-E487-460C-B57D-083953C8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アンケート</a:t>
            </a:r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822165-F6D2-44DD-94E5-F883DCE4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図 7" descr="QR コード&#10;&#10;自動的に生成された説明">
            <a:extLst>
              <a:ext uri="{FF2B5EF4-FFF2-40B4-BE49-F238E27FC236}">
                <a16:creationId xmlns:a16="http://schemas.microsoft.com/office/drawing/2014/main" id="{E8E6FF14-39BF-ADDF-D8AB-8BD49A2AB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82" y="567896"/>
            <a:ext cx="1504823" cy="150482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92B442-A6EB-EAC9-0B02-AF0503F1D5B4}"/>
              </a:ext>
            </a:extLst>
          </p:cNvPr>
          <p:cNvSpPr txBox="1"/>
          <p:nvPr/>
        </p:nvSpPr>
        <p:spPr>
          <a:xfrm>
            <a:off x="606679" y="1498470"/>
            <a:ext cx="6229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https://mypage.happy-and-project.jp/survey/register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B36D88-4BE2-B440-1F9E-75FD3E6B85B4}"/>
              </a:ext>
            </a:extLst>
          </p:cNvPr>
          <p:cNvSpPr txBox="1"/>
          <p:nvPr/>
        </p:nvSpPr>
        <p:spPr>
          <a:xfrm>
            <a:off x="606679" y="955612"/>
            <a:ext cx="6229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下記アドレスへアクセスしてください。</a:t>
            </a:r>
            <a:endParaRPr lang="en-US" altLang="ja-JP" sz="14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kumimoji="1" lang="en-US" altLang="ja-JP" sz="1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QR</a:t>
            </a:r>
            <a:r>
              <a:rPr kumimoji="1"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コードをスキャンしても表示されます。</a:t>
            </a:r>
          </a:p>
        </p:txBody>
      </p:sp>
      <p:graphicFrame>
        <p:nvGraphicFramePr>
          <p:cNvPr id="22" name="表 22">
            <a:extLst>
              <a:ext uri="{FF2B5EF4-FFF2-40B4-BE49-F238E27FC236}">
                <a16:creationId xmlns:a16="http://schemas.microsoft.com/office/drawing/2014/main" id="{0C5CD0B2-8D26-4FFE-5095-D960B4EC9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25832"/>
              </p:ext>
            </p:extLst>
          </p:nvPr>
        </p:nvGraphicFramePr>
        <p:xfrm>
          <a:off x="1134269" y="3354778"/>
          <a:ext cx="6935311" cy="178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256">
                  <a:extLst>
                    <a:ext uri="{9D8B030D-6E8A-4147-A177-3AD203B41FA5}">
                      <a16:colId xmlns:a16="http://schemas.microsoft.com/office/drawing/2014/main" val="3657670049"/>
                    </a:ext>
                  </a:extLst>
                </a:gridCol>
                <a:gridCol w="3152055">
                  <a:extLst>
                    <a:ext uri="{9D8B030D-6E8A-4147-A177-3AD203B41FA5}">
                      <a16:colId xmlns:a16="http://schemas.microsoft.com/office/drawing/2014/main" val="3787829400"/>
                    </a:ext>
                  </a:extLst>
                </a:gridCol>
              </a:tblGrid>
              <a:tr h="296188">
                <a:tc>
                  <a:txBody>
                    <a:bodyPr/>
                    <a:lstStyle/>
                    <a:p>
                      <a:r>
                        <a:rPr kumimoji="1" lang="ja-JP" altLang="en-US" sz="1400" b="0"/>
                        <a:t>パターン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/>
                        <a:t>アクセス結果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263548"/>
                  </a:ext>
                </a:extLst>
              </a:tr>
              <a:tr h="59642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①</a:t>
                      </a:r>
                      <a:r>
                        <a:rPr kumimoji="1" lang="ja-JP" altLang="en-US" sz="1400"/>
                        <a:t>ログイン済みの端末</a:t>
                      </a:r>
                      <a:endParaRPr kumimoji="1" lang="en-US" altLang="ja-JP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/>
                        <a:t>アンケート画面が表示されます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79811"/>
                  </a:ext>
                </a:extLst>
              </a:tr>
              <a:tr h="583346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②</a:t>
                      </a:r>
                      <a:r>
                        <a:rPr kumimoji="1" lang="ja-JP" altLang="en-US" sz="1400"/>
                        <a:t>ログイン済みでは</a:t>
                      </a:r>
                      <a:r>
                        <a:rPr kumimoji="1" lang="ja-JP" altLang="en-US" sz="1400" u="none"/>
                        <a:t>ない</a:t>
                      </a:r>
                      <a:r>
                        <a:rPr kumimoji="1" lang="ja-JP" altLang="en-US" sz="1400"/>
                        <a:t>端末</a:t>
                      </a:r>
                      <a:endParaRPr kumimoji="1" lang="en-US" altLang="ja-JP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/>
                        <a:t>お客様情報入力画面が表示されます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39946"/>
                  </a:ext>
                </a:extLst>
              </a:tr>
              <a:tr h="296188">
                <a:tc>
                  <a:txBody>
                    <a:bodyPr/>
                    <a:lstStyle/>
                    <a:p>
                      <a:pPr algn="l" rtl="0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③QR</a:t>
                      </a:r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コードを読み取る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/>
                        <a:t>お客様情報入力画面が表示されます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020937"/>
                  </a:ext>
                </a:extLst>
              </a:tr>
            </a:tbl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8B689D-2A76-7B91-5916-2C23876B0847}"/>
              </a:ext>
            </a:extLst>
          </p:cNvPr>
          <p:cNvSpPr txBox="1"/>
          <p:nvPr/>
        </p:nvSpPr>
        <p:spPr>
          <a:xfrm>
            <a:off x="1134269" y="2740304"/>
            <a:ext cx="6229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※</a:t>
            </a: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アクセスする状況によって表示される画面が違います。</a:t>
            </a:r>
          </a:p>
        </p:txBody>
      </p:sp>
    </p:spTree>
    <p:extLst>
      <p:ext uri="{BB962C8B-B14F-4D97-AF65-F5344CB8AC3E}">
        <p14:creationId xmlns:p14="http://schemas.microsoft.com/office/powerpoint/2010/main" val="169647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16AE59-E487-460C-B57D-083953C8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アンケート</a:t>
            </a:r>
            <a:r>
              <a:rPr lang="en-US" altLang="ja-JP" dirty="0"/>
              <a:t>2 -</a:t>
            </a:r>
            <a:r>
              <a:rPr lang="ja-JP" altLang="en-US"/>
              <a:t>回答画面の表示　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285" t="1367" r="948" b="79399"/>
          <a:stretch/>
        </p:blipFill>
        <p:spPr>
          <a:xfrm>
            <a:off x="727968" y="1229214"/>
            <a:ext cx="4467487" cy="5293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286" t="92663" r="43553" b="1558"/>
          <a:stretch/>
        </p:blipFill>
        <p:spPr>
          <a:xfrm>
            <a:off x="5618534" y="1208201"/>
            <a:ext cx="2613498" cy="1997413"/>
          </a:xfrm>
          <a:prstGeom prst="rect">
            <a:avLst/>
          </a:prstGeom>
        </p:spPr>
      </p:pic>
      <p:sp>
        <p:nvSpPr>
          <p:cNvPr id="6" name="Google Shape;241;p27">
            <a:extLst>
              <a:ext uri="{FF2B5EF4-FFF2-40B4-BE49-F238E27FC236}">
                <a16:creationId xmlns:a16="http://schemas.microsoft.com/office/drawing/2014/main" id="{F2E31BFA-447F-4A54-8D14-175D93EA9E74}"/>
              </a:ext>
            </a:extLst>
          </p:cNvPr>
          <p:cNvSpPr/>
          <p:nvPr/>
        </p:nvSpPr>
        <p:spPr>
          <a:xfrm>
            <a:off x="5618535" y="3876155"/>
            <a:ext cx="2779684" cy="1073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schemeClr val="dk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全てのアンケートに回答後、</a:t>
            </a:r>
            <a:endParaRPr lang="en-US" altLang="ja-JP" sz="1200" dirty="0">
              <a:solidFill>
                <a:schemeClr val="dk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schemeClr val="dk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「個人情報保護方針に同意する</a:t>
            </a:r>
            <a:r>
              <a:rPr lang="ja-JP" altLang="en-US" sz="1200">
                <a:solidFill>
                  <a:schemeClr val="dk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」を</a:t>
            </a:r>
            <a:endParaRPr lang="en-US" altLang="ja-JP" sz="1200" dirty="0">
              <a:solidFill>
                <a:schemeClr val="dk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lvl="0">
              <a:lnSpc>
                <a:spcPct val="150000"/>
              </a:lnSpc>
            </a:pPr>
            <a:r>
              <a:rPr lang="ja-JP" altLang="en-US" sz="1200">
                <a:solidFill>
                  <a:schemeClr val="dk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クリックしたうえで「</a:t>
            </a:r>
            <a:r>
              <a:rPr lang="ja-JP" altLang="en-US" sz="1200" dirty="0">
                <a:solidFill>
                  <a:schemeClr val="dk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送信する」を</a:t>
            </a:r>
            <a:endParaRPr lang="en-US" altLang="ja-JP" sz="1200" dirty="0">
              <a:solidFill>
                <a:schemeClr val="dk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lvl="0">
              <a:lnSpc>
                <a:spcPct val="150000"/>
              </a:lnSpc>
            </a:pPr>
            <a:r>
              <a:rPr lang="ja-JP" altLang="en-US" sz="1200" dirty="0">
                <a:solidFill>
                  <a:schemeClr val="dk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クリックします。</a:t>
            </a:r>
            <a:endParaRPr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cxnSp>
        <p:nvCxnSpPr>
          <p:cNvPr id="7" name="Google Shape;242;p27">
            <a:extLst>
              <a:ext uri="{FF2B5EF4-FFF2-40B4-BE49-F238E27FC236}">
                <a16:creationId xmlns:a16="http://schemas.microsoft.com/office/drawing/2014/main" id="{AB1672DB-82DE-4BEA-8EF6-6931A02278AD}"/>
              </a:ext>
            </a:extLst>
          </p:cNvPr>
          <p:cNvCxnSpPr>
            <a:cxnSpLocks/>
          </p:cNvCxnSpPr>
          <p:nvPr/>
        </p:nvCxnSpPr>
        <p:spPr>
          <a:xfrm flipV="1">
            <a:off x="5920740" y="3316909"/>
            <a:ext cx="93076" cy="47822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822165-F6D2-44DD-94E5-F883DCE4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D23E1E-7FA5-4A64-B819-3E03D67CCBAC}"/>
              </a:ext>
            </a:extLst>
          </p:cNvPr>
          <p:cNvSpPr txBox="1"/>
          <p:nvPr/>
        </p:nvSpPr>
        <p:spPr>
          <a:xfrm>
            <a:off x="628650" y="639690"/>
            <a:ext cx="7807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アンケート画面が表示された場合</a:t>
            </a:r>
            <a:endParaRPr lang="en-US" altLang="ja-JP" sz="14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このままアンケートの回答へお進みいただけます。</a:t>
            </a:r>
            <a:endParaRPr lang="en-US" altLang="ja-JP" sz="14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8F1D93-8B0F-E167-88CD-D428531D5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4" t="15893" r="75822" b="82084"/>
          <a:stretch/>
        </p:blipFill>
        <p:spPr>
          <a:xfrm>
            <a:off x="928254" y="3740728"/>
            <a:ext cx="110837" cy="58189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2C39B40-AB67-4E33-8988-679DC3F03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4" t="16881" r="75822" b="82084"/>
          <a:stretch/>
        </p:blipFill>
        <p:spPr>
          <a:xfrm>
            <a:off x="920693" y="5427591"/>
            <a:ext cx="110837" cy="297875"/>
          </a:xfrm>
          <a:prstGeom prst="rect">
            <a:avLst/>
          </a:prstGeom>
        </p:spPr>
      </p:pic>
      <p:sp>
        <p:nvSpPr>
          <p:cNvPr id="12" name="円/楕円 11">
            <a:extLst>
              <a:ext uri="{FF2B5EF4-FFF2-40B4-BE49-F238E27FC236}">
                <a16:creationId xmlns:a16="http://schemas.microsoft.com/office/drawing/2014/main" id="{A12DB568-63EA-6D65-6F05-A9CC48CA60C8}"/>
              </a:ext>
            </a:extLst>
          </p:cNvPr>
          <p:cNvSpPr/>
          <p:nvPr/>
        </p:nvSpPr>
        <p:spPr>
          <a:xfrm>
            <a:off x="5619576" y="2806661"/>
            <a:ext cx="788481" cy="42922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975167E6-583D-0DB3-DF3A-4ED00F6C9D3D}"/>
              </a:ext>
            </a:extLst>
          </p:cNvPr>
          <p:cNvSpPr/>
          <p:nvPr/>
        </p:nvSpPr>
        <p:spPr>
          <a:xfrm>
            <a:off x="5619576" y="2315171"/>
            <a:ext cx="788481" cy="42922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56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16AE59-E487-460C-B57D-083953C8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アンケート</a:t>
            </a:r>
            <a:r>
              <a:rPr lang="en-US" altLang="ja-JP" dirty="0"/>
              <a:t>3 -</a:t>
            </a:r>
            <a:r>
              <a:rPr lang="ja-JP" altLang="en-US"/>
              <a:t>回答画面の表示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822165-F6D2-44DD-94E5-F883DCE4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図 7" descr="QR コード&#10;&#10;自動的に生成された説明">
            <a:extLst>
              <a:ext uri="{FF2B5EF4-FFF2-40B4-BE49-F238E27FC236}">
                <a16:creationId xmlns:a16="http://schemas.microsoft.com/office/drawing/2014/main" id="{E8E6FF14-39BF-ADDF-D8AB-8BD49A2AB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73" y="-2513796"/>
            <a:ext cx="2114550" cy="211455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6620638-61FE-A41F-9668-70E7F6DDF808}"/>
              </a:ext>
            </a:extLst>
          </p:cNvPr>
          <p:cNvSpPr txBox="1"/>
          <p:nvPr/>
        </p:nvSpPr>
        <p:spPr>
          <a:xfrm>
            <a:off x="1459666" y="1051271"/>
            <a:ext cx="532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登録していない端末</a:t>
            </a:r>
            <a:r>
              <a:rPr lang="ja-JP" altLang="en-US" sz="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（</a:t>
            </a:r>
            <a:r>
              <a:rPr lang="en-US" altLang="ja-JP" sz="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11</a:t>
            </a:r>
            <a:r>
              <a:rPr lang="ja-JP" altLang="en-US" sz="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ページ</a:t>
            </a:r>
            <a:r>
              <a:rPr lang="en-US" altLang="ja-JP" sz="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②</a:t>
            </a:r>
            <a:r>
              <a:rPr lang="ja-JP" altLang="en-US" sz="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）</a:t>
            </a:r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や</a:t>
            </a:r>
            <a:r>
              <a:rPr lang="en-US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QR</a:t>
            </a:r>
            <a:r>
              <a:rPr lang="ja-JP" altLang="en-US" sz="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（</a:t>
            </a:r>
            <a:r>
              <a:rPr lang="en-US" altLang="ja-JP" sz="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11</a:t>
            </a:r>
            <a:r>
              <a:rPr lang="ja-JP" altLang="en-US" sz="8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ページ③）</a:t>
            </a:r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からアクセスされた場合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最初にお客様情報の入力が必要です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10" name="図 9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F156036E-6EF2-95BA-FE6F-2ABB2A808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69" y="1619481"/>
            <a:ext cx="5818970" cy="3630983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713449F-6DD3-8DED-85C3-08676297030B}"/>
              </a:ext>
            </a:extLst>
          </p:cNvPr>
          <p:cNvSpPr/>
          <p:nvPr/>
        </p:nvSpPr>
        <p:spPr>
          <a:xfrm>
            <a:off x="2252808" y="3329929"/>
            <a:ext cx="1116281" cy="202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2920A59-71FB-8EC6-8C44-61C1B4EC0F3C}"/>
              </a:ext>
            </a:extLst>
          </p:cNvPr>
          <p:cNvSpPr/>
          <p:nvPr/>
        </p:nvSpPr>
        <p:spPr>
          <a:xfrm>
            <a:off x="3860729" y="3167361"/>
            <a:ext cx="3539660" cy="738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A4471D3-5C06-58DB-EB63-26BDA3A6DC52}"/>
              </a:ext>
            </a:extLst>
          </p:cNvPr>
          <p:cNvSpPr txBox="1"/>
          <p:nvPr/>
        </p:nvSpPr>
        <p:spPr>
          <a:xfrm>
            <a:off x="3904727" y="3278040"/>
            <a:ext cx="3539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過去にお客様情報を登録されている方は「ログイン」からメールアドレス・パスワードを入力してログインいただけます。ログイン後、アンケート画面が表示されます。</a:t>
            </a:r>
          </a:p>
          <a:p>
            <a:endParaRPr kumimoji="1" lang="ja-JP" altLang="en-US" sz="120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cxnSp>
        <p:nvCxnSpPr>
          <p:cNvPr id="27" name="Google Shape;242;p27">
            <a:extLst>
              <a:ext uri="{FF2B5EF4-FFF2-40B4-BE49-F238E27FC236}">
                <a16:creationId xmlns:a16="http://schemas.microsoft.com/office/drawing/2014/main" id="{52964AAB-E165-8604-392A-66EF66221A75}"/>
              </a:ext>
            </a:extLst>
          </p:cNvPr>
          <p:cNvCxnSpPr>
            <a:cxnSpLocks/>
          </p:cNvCxnSpPr>
          <p:nvPr/>
        </p:nvCxnSpPr>
        <p:spPr>
          <a:xfrm flipH="1">
            <a:off x="3369089" y="3430954"/>
            <a:ext cx="46710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FF9AA3A-B2A4-6D65-8D12-E78FCC082AD2}"/>
              </a:ext>
            </a:extLst>
          </p:cNvPr>
          <p:cNvSpPr/>
          <p:nvPr/>
        </p:nvSpPr>
        <p:spPr>
          <a:xfrm>
            <a:off x="1417320" y="3329929"/>
            <a:ext cx="787631" cy="202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07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77D43-F2EF-4417-B7B2-DE4015F4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顧客画面</a:t>
            </a:r>
            <a:r>
              <a:rPr lang="en-US" altLang="ja-JP" dirty="0"/>
              <a:t> </a:t>
            </a:r>
            <a:r>
              <a:rPr kumimoji="1"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目次</a:t>
            </a:r>
            <a:endParaRPr kumimoji="1" lang="ja-JP" altLang="en-US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CD410DF-0473-4B8B-8D26-F13A086178E5}"/>
              </a:ext>
            </a:extLst>
          </p:cNvPr>
          <p:cNvSpPr txBox="1">
            <a:spLocks/>
          </p:cNvSpPr>
          <p:nvPr/>
        </p:nvSpPr>
        <p:spPr>
          <a:xfrm>
            <a:off x="715770" y="1006030"/>
            <a:ext cx="4873500" cy="5433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20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セミナーについて・・・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3</a:t>
            </a:r>
          </a:p>
          <a:p>
            <a:pPr lvl="1">
              <a:lnSpc>
                <a:spcPct val="200000"/>
              </a:lnSpc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アンケート・・・・・・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11</a:t>
            </a:r>
          </a:p>
          <a:p>
            <a:pPr marL="457200" lvl="1" indent="0">
              <a:lnSpc>
                <a:spcPct val="200000"/>
              </a:lnSpc>
              <a:buNone/>
            </a:pP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10CDC3-8F4B-4404-918E-A22BE68B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11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9AAD1C-82CC-8ACA-95BD-490555B1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A067FC3-BDCF-3977-2588-D3EF6E368477}"/>
              </a:ext>
            </a:extLst>
          </p:cNvPr>
          <p:cNvSpPr txBox="1">
            <a:spLocks/>
          </p:cNvSpPr>
          <p:nvPr/>
        </p:nvSpPr>
        <p:spPr>
          <a:xfrm>
            <a:off x="628650" y="204258"/>
            <a:ext cx="7886700" cy="476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　</a:t>
            </a:r>
            <a:endParaRPr lang="ja-JP" altLang="en-US" sz="14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B898D6-4B94-86D0-EF31-E2DDDB07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2" y="953650"/>
            <a:ext cx="4845519" cy="229076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B1F3F1F-3491-9D69-FA37-2050CD58C820}"/>
              </a:ext>
            </a:extLst>
          </p:cNvPr>
          <p:cNvSpPr txBox="1"/>
          <p:nvPr/>
        </p:nvSpPr>
        <p:spPr>
          <a:xfrm>
            <a:off x="633749" y="373718"/>
            <a:ext cx="5602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①トップページ　</a:t>
            </a:r>
            <a:r>
              <a:rPr lang="en-US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URL</a:t>
            </a:r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：</a:t>
            </a:r>
            <a:r>
              <a:rPr lang="en-US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en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https://</a:t>
            </a:r>
            <a:r>
              <a:rPr lang="en" altLang="ja-JP" sz="12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yuigonhakusho.com</a:t>
            </a:r>
            <a:r>
              <a:rPr lang="en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/</a:t>
            </a:r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　へアクセスします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8B4903-73D7-DEDC-92F5-7E2803F5A8CF}"/>
              </a:ext>
            </a:extLst>
          </p:cNvPr>
          <p:cNvSpPr txBox="1"/>
          <p:nvPr/>
        </p:nvSpPr>
        <p:spPr>
          <a:xfrm>
            <a:off x="628650" y="3517027"/>
            <a:ext cx="7006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②トップページを下へスクロールすると出てくるメニューから「作成講座」をクリックします。</a:t>
            </a:r>
          </a:p>
        </p:txBody>
      </p:sp>
      <p:pic>
        <p:nvPicPr>
          <p:cNvPr id="4" name="図 3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8C511FE8-EC69-BB5A-870E-01558B0130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3"/>
          <a:stretch/>
        </p:blipFill>
        <p:spPr>
          <a:xfrm>
            <a:off x="688042" y="4668073"/>
            <a:ext cx="3509010" cy="1151374"/>
          </a:xfrm>
          <a:prstGeom prst="rect">
            <a:avLst/>
          </a:prstGeom>
        </p:spPr>
      </p:pic>
      <p:sp>
        <p:nvSpPr>
          <p:cNvPr id="5" name="円/楕円 4">
            <a:extLst>
              <a:ext uri="{FF2B5EF4-FFF2-40B4-BE49-F238E27FC236}">
                <a16:creationId xmlns:a16="http://schemas.microsoft.com/office/drawing/2014/main" id="{479718FA-CC84-0CC4-B254-3767A0197249}"/>
              </a:ext>
            </a:extLst>
          </p:cNvPr>
          <p:cNvSpPr/>
          <p:nvPr/>
        </p:nvSpPr>
        <p:spPr>
          <a:xfrm>
            <a:off x="942744" y="5039161"/>
            <a:ext cx="1110967" cy="65092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A1BA0B-001B-0274-8EBC-3AFC02670024}"/>
              </a:ext>
            </a:extLst>
          </p:cNvPr>
          <p:cNvSpPr txBox="1"/>
          <p:nvPr/>
        </p:nvSpPr>
        <p:spPr>
          <a:xfrm>
            <a:off x="628650" y="4027019"/>
            <a:ext cx="2579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③「ゆいごん白書</a:t>
            </a:r>
            <a:r>
              <a:rPr lang="en-US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®︎</a:t>
            </a:r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」作成講座を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クリックします。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190A806-0DC3-47BA-BAD6-CC68E327A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97" y="4676523"/>
            <a:ext cx="3611706" cy="17009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045A9A-FDE2-5EE9-C359-EBB8D5A1F3E8}"/>
              </a:ext>
            </a:extLst>
          </p:cNvPr>
          <p:cNvSpPr txBox="1"/>
          <p:nvPr/>
        </p:nvSpPr>
        <p:spPr>
          <a:xfrm>
            <a:off x="4572000" y="4022220"/>
            <a:ext cx="2579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④</a:t>
            </a:r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作成講座開催スケジュールはこちら」をクリックします。</a:t>
            </a: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637709B7-6BAF-00D9-614C-6727EA5F595E}"/>
              </a:ext>
            </a:extLst>
          </p:cNvPr>
          <p:cNvSpPr/>
          <p:nvPr/>
        </p:nvSpPr>
        <p:spPr>
          <a:xfrm>
            <a:off x="6448806" y="5830172"/>
            <a:ext cx="1293847" cy="4296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46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3A4335-CF67-CC0F-3503-F260E42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8413F5-D9A4-5E38-0E08-3E1824FE4C2F}"/>
              </a:ext>
            </a:extLst>
          </p:cNvPr>
          <p:cNvSpPr txBox="1"/>
          <p:nvPr/>
        </p:nvSpPr>
        <p:spPr>
          <a:xfrm>
            <a:off x="389237" y="548933"/>
            <a:ext cx="7470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⑤開催スケジュールがカレンダーに表示されます。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　申込をしたい講座をカレンダーから選び、クリックします。</a:t>
            </a:r>
          </a:p>
        </p:txBody>
      </p:sp>
      <p:pic>
        <p:nvPicPr>
          <p:cNvPr id="26" name="図 25" descr="グラフィカル ユーザー インターフェイス, アプリケーション, テーブル&#10;&#10;自動的に生成された説明">
            <a:extLst>
              <a:ext uri="{FF2B5EF4-FFF2-40B4-BE49-F238E27FC236}">
                <a16:creationId xmlns:a16="http://schemas.microsoft.com/office/drawing/2014/main" id="{3B825814-41B6-D8FB-9FD0-DA89BA0FA0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r="12159" b="34792"/>
          <a:stretch/>
        </p:blipFill>
        <p:spPr>
          <a:xfrm>
            <a:off x="421628" y="1004921"/>
            <a:ext cx="4590625" cy="3573754"/>
          </a:xfrm>
          <a:prstGeom prst="rect">
            <a:avLst/>
          </a:prstGeom>
        </p:spPr>
      </p:pic>
      <p:pic>
        <p:nvPicPr>
          <p:cNvPr id="27" name="図 26" descr="グラフィカル ユーザー インターフェイス, アプリケーション, テーブル&#10;&#10;自動的に生成された説明">
            <a:extLst>
              <a:ext uri="{FF2B5EF4-FFF2-40B4-BE49-F238E27FC236}">
                <a16:creationId xmlns:a16="http://schemas.microsoft.com/office/drawing/2014/main" id="{90B1B99B-775D-192A-9523-91613CA18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8" t="30910" r="16206" b="56733"/>
          <a:stretch/>
        </p:blipFill>
        <p:spPr>
          <a:xfrm>
            <a:off x="1039098" y="1766948"/>
            <a:ext cx="2504133" cy="2504132"/>
          </a:xfrm>
          <a:prstGeom prst="rect">
            <a:avLst/>
          </a:prstGeom>
        </p:spPr>
      </p:pic>
      <p:sp>
        <p:nvSpPr>
          <p:cNvPr id="28" name="四角形吹き出し 27">
            <a:extLst>
              <a:ext uri="{FF2B5EF4-FFF2-40B4-BE49-F238E27FC236}">
                <a16:creationId xmlns:a16="http://schemas.microsoft.com/office/drawing/2014/main" id="{841E98BD-8F33-F33E-712E-1B358DCC9C72}"/>
              </a:ext>
            </a:extLst>
          </p:cNvPr>
          <p:cNvSpPr/>
          <p:nvPr/>
        </p:nvSpPr>
        <p:spPr>
          <a:xfrm rot="16200000">
            <a:off x="1039098" y="2095156"/>
            <a:ext cx="2476835" cy="2504132"/>
          </a:xfrm>
          <a:prstGeom prst="wedgeRectCallout">
            <a:avLst>
              <a:gd name="adj1" fmla="val 14407"/>
              <a:gd name="adj2" fmla="val 7411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123440CE-3F2B-1D9D-3CAD-25CAC2E4E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7" y="5155164"/>
            <a:ext cx="2819400" cy="143510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FC7C915-3400-5CBF-052C-F57617C00667}"/>
              </a:ext>
            </a:extLst>
          </p:cNvPr>
          <p:cNvSpPr txBox="1"/>
          <p:nvPr/>
        </p:nvSpPr>
        <p:spPr>
          <a:xfrm>
            <a:off x="389237" y="4696663"/>
            <a:ext cx="3792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⑥クリック後、ポップアップされる表示から、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「説明」横の青文字のタイトルをクリックします。</a:t>
            </a: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3F8E880C-55A5-4571-EBB0-C07F972EC91D}"/>
              </a:ext>
            </a:extLst>
          </p:cNvPr>
          <p:cNvSpPr/>
          <p:nvPr/>
        </p:nvSpPr>
        <p:spPr>
          <a:xfrm>
            <a:off x="1164578" y="5746288"/>
            <a:ext cx="1270012" cy="298733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64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3A4335-CF67-CC0F-3503-F260E42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9DD3A24-8770-E797-BC4A-922FCCB5F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5" y="1332547"/>
            <a:ext cx="8675890" cy="366236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8804C7-9A8D-B0AA-8FEC-DD28B1775154}"/>
              </a:ext>
            </a:extLst>
          </p:cNvPr>
          <p:cNvSpPr txBox="1"/>
          <p:nvPr/>
        </p:nvSpPr>
        <p:spPr>
          <a:xfrm>
            <a:off x="234055" y="724524"/>
            <a:ext cx="5276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⑦セミナーの詳細が表示されます。内容を確認の後、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「申し込む」をクリックします。</a:t>
            </a: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18155AB2-C659-3525-8ECB-9D49C9411CA2}"/>
              </a:ext>
            </a:extLst>
          </p:cNvPr>
          <p:cNvSpPr/>
          <p:nvPr/>
        </p:nvSpPr>
        <p:spPr>
          <a:xfrm>
            <a:off x="1731415" y="4216201"/>
            <a:ext cx="685298" cy="40151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68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3A4335-CF67-CC0F-3503-F260E42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5071" y="6137679"/>
            <a:ext cx="2057400" cy="365125"/>
          </a:xfrm>
        </p:spPr>
        <p:txBody>
          <a:bodyPr/>
          <a:lstStyle/>
          <a:p>
            <a:fld id="{296D6153-8CB9-44BD-93FF-86D4C747307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8804C7-9A8D-B0AA-8FEC-DD28B1775154}"/>
              </a:ext>
            </a:extLst>
          </p:cNvPr>
          <p:cNvSpPr txBox="1"/>
          <p:nvPr/>
        </p:nvSpPr>
        <p:spPr>
          <a:xfrm>
            <a:off x="4572000" y="1352596"/>
            <a:ext cx="3531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rgbClr val="0070C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セミナーの詳細</a:t>
            </a:r>
            <a:endParaRPr lang="en-US" altLang="ja-JP" sz="1200" dirty="0">
              <a:solidFill>
                <a:srgbClr val="0070C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セミナーの開催に関する情報が記載されています。</a:t>
            </a:r>
          </a:p>
        </p:txBody>
      </p:sp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99B097F-1282-17CC-7490-15EC98A11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r="16115"/>
          <a:stretch/>
        </p:blipFill>
        <p:spPr>
          <a:xfrm>
            <a:off x="537210" y="824152"/>
            <a:ext cx="3743306" cy="5360189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DF21FF2-FE3A-FCE2-E398-0033F1EE9C8B}"/>
              </a:ext>
            </a:extLst>
          </p:cNvPr>
          <p:cNvCxnSpPr>
            <a:cxnSpLocks/>
          </p:cNvCxnSpPr>
          <p:nvPr/>
        </p:nvCxnSpPr>
        <p:spPr>
          <a:xfrm flipH="1">
            <a:off x="4120728" y="1513148"/>
            <a:ext cx="451272" cy="60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E3FD52-3A8D-F307-1B86-760531B97030}"/>
              </a:ext>
            </a:extLst>
          </p:cNvPr>
          <p:cNvSpPr txBox="1"/>
          <p:nvPr/>
        </p:nvSpPr>
        <p:spPr>
          <a:xfrm>
            <a:off x="405505" y="350346"/>
            <a:ext cx="5276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⑧お客様情報入力フォームに入力します。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3FD275B-6F36-7CE5-9B12-C09B2477C2AA}"/>
              </a:ext>
            </a:extLst>
          </p:cNvPr>
          <p:cNvSpPr txBox="1"/>
          <p:nvPr/>
        </p:nvSpPr>
        <p:spPr>
          <a:xfrm>
            <a:off x="4326236" y="5602255"/>
            <a:ext cx="3646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全ての項目を入力した後、左下にある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「入力内容を確認する」をクリックしてください。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7FC34EF8-C650-4007-2576-72584E711956}"/>
              </a:ext>
            </a:extLst>
          </p:cNvPr>
          <p:cNvSpPr/>
          <p:nvPr/>
        </p:nvSpPr>
        <p:spPr>
          <a:xfrm>
            <a:off x="582930" y="5632329"/>
            <a:ext cx="685298" cy="40151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45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3A4335-CF67-CC0F-3503-F260E42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577F0AA-1C66-1C4B-0544-B5FE3F3E6759}"/>
              </a:ext>
            </a:extLst>
          </p:cNvPr>
          <p:cNvSpPr txBox="1"/>
          <p:nvPr/>
        </p:nvSpPr>
        <p:spPr>
          <a:xfrm>
            <a:off x="5818141" y="2097007"/>
            <a:ext cx="3117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入力情報確認画面が表示されます。記載情報が正しいか確認した後に「登録する」をクリックします。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433604E-48D7-443E-ACF3-5DC5AB1309F0}"/>
              </a:ext>
            </a:extLst>
          </p:cNvPr>
          <p:cNvGrpSpPr/>
          <p:nvPr/>
        </p:nvGrpSpPr>
        <p:grpSpPr>
          <a:xfrm>
            <a:off x="628650" y="681037"/>
            <a:ext cx="5189491" cy="3422158"/>
            <a:chOff x="1851454" y="204258"/>
            <a:chExt cx="6047610" cy="3988035"/>
          </a:xfrm>
        </p:grpSpPr>
        <p:pic>
          <p:nvPicPr>
            <p:cNvPr id="6" name="図 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5464D499-DD9C-ADD8-178C-858F67F9C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2" t="11778" r="16061" b="7708"/>
            <a:stretch/>
          </p:blipFill>
          <p:spPr>
            <a:xfrm>
              <a:off x="1851454" y="204258"/>
              <a:ext cx="6047610" cy="3988035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2D3297D-2085-B7A0-A251-0311DA8A3C69}"/>
                </a:ext>
              </a:extLst>
            </p:cNvPr>
            <p:cNvSpPr txBox="1"/>
            <p:nvPr/>
          </p:nvSpPr>
          <p:spPr>
            <a:xfrm>
              <a:off x="3421464" y="1612760"/>
              <a:ext cx="68328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>
                  <a:solidFill>
                    <a:srgbClr val="33363B"/>
                  </a:solidFill>
                </a:rPr>
                <a:t>白書　太郎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97E75B36-4F12-593D-E8FD-82AA0CC982E5}"/>
                </a:ext>
              </a:extLst>
            </p:cNvPr>
            <p:cNvSpPr txBox="1"/>
            <p:nvPr/>
          </p:nvSpPr>
          <p:spPr>
            <a:xfrm>
              <a:off x="3421464" y="1848896"/>
              <a:ext cx="1150536" cy="1846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>
                  <a:solidFill>
                    <a:srgbClr val="33363B"/>
                  </a:solidFill>
                </a:rPr>
                <a:t>ハクショ　タロウ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2DFEBCE-76C5-5375-031F-84A4EBD8EC8A}"/>
                </a:ext>
              </a:extLst>
            </p:cNvPr>
            <p:cNvSpPr txBox="1"/>
            <p:nvPr/>
          </p:nvSpPr>
          <p:spPr>
            <a:xfrm>
              <a:off x="3421464" y="2100105"/>
              <a:ext cx="1150536" cy="1846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dirty="0" err="1">
                  <a:solidFill>
                    <a:srgbClr val="33363B"/>
                  </a:solidFill>
                </a:rPr>
                <a:t>tarou@hakusho.jp</a:t>
              </a:r>
              <a:endParaRPr kumimoji="1" lang="ja-JP" altLang="en-US" sz="600" b="1">
                <a:solidFill>
                  <a:srgbClr val="33363B"/>
                </a:solidFill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FC45398-5374-1E7C-FDD9-4C77A52E238F}"/>
                </a:ext>
              </a:extLst>
            </p:cNvPr>
            <p:cNvSpPr txBox="1"/>
            <p:nvPr/>
          </p:nvSpPr>
          <p:spPr>
            <a:xfrm>
              <a:off x="3421464" y="2577401"/>
              <a:ext cx="1150536" cy="1846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dirty="0">
                  <a:solidFill>
                    <a:srgbClr val="33363B"/>
                  </a:solidFill>
                </a:rPr>
                <a:t>080-8910-8910</a:t>
              </a:r>
              <a:endParaRPr kumimoji="1" lang="ja-JP" altLang="en-US" sz="600" b="1">
                <a:solidFill>
                  <a:srgbClr val="33363B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79ECC6A-3928-447B-9191-4609ACB1D4E6}"/>
                </a:ext>
              </a:extLst>
            </p:cNvPr>
            <p:cNvSpPr txBox="1"/>
            <p:nvPr/>
          </p:nvSpPr>
          <p:spPr>
            <a:xfrm>
              <a:off x="3421464" y="2828610"/>
              <a:ext cx="1150536" cy="1846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dirty="0">
                  <a:solidFill>
                    <a:srgbClr val="33363B"/>
                  </a:solidFill>
                </a:rPr>
                <a:t>033-8910</a:t>
              </a:r>
              <a:endParaRPr kumimoji="1" lang="ja-JP" altLang="en-US" sz="600" b="1">
                <a:solidFill>
                  <a:srgbClr val="33363B"/>
                </a:solidFill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A703C2B-6201-7D7F-F912-C169954EF246}"/>
                </a:ext>
              </a:extLst>
            </p:cNvPr>
            <p:cNvSpPr txBox="1"/>
            <p:nvPr/>
          </p:nvSpPr>
          <p:spPr>
            <a:xfrm>
              <a:off x="3421464" y="3079819"/>
              <a:ext cx="1150536" cy="1846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>
                  <a:solidFill>
                    <a:srgbClr val="33363B"/>
                  </a:solidFill>
                </a:rPr>
                <a:t>大阪府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C87CCD4-0016-67FE-1832-4E6CEC4BF4D5}"/>
                </a:ext>
              </a:extLst>
            </p:cNvPr>
            <p:cNvSpPr txBox="1"/>
            <p:nvPr/>
          </p:nvSpPr>
          <p:spPr>
            <a:xfrm>
              <a:off x="3421463" y="3326004"/>
              <a:ext cx="2612797" cy="2152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>
                  <a:solidFill>
                    <a:srgbClr val="33363B"/>
                  </a:solidFill>
                </a:rPr>
                <a:t>大阪市〇〇区〇〇</a:t>
              </a:r>
              <a:r>
                <a:rPr kumimoji="1" lang="en-US" altLang="ja-JP" sz="600" b="1" dirty="0">
                  <a:solidFill>
                    <a:srgbClr val="33363B"/>
                  </a:solidFill>
                </a:rPr>
                <a:t>5</a:t>
              </a:r>
              <a:r>
                <a:rPr kumimoji="1" lang="ja-JP" altLang="en-US" sz="600" b="1">
                  <a:solidFill>
                    <a:srgbClr val="33363B"/>
                  </a:solidFill>
                </a:rPr>
                <a:t>丁目</a:t>
              </a:r>
              <a:r>
                <a:rPr kumimoji="1" lang="en-US" altLang="ja-JP" sz="600" b="1" dirty="0">
                  <a:solidFill>
                    <a:srgbClr val="33363B"/>
                  </a:solidFill>
                </a:rPr>
                <a:t>9-4</a:t>
              </a:r>
              <a:r>
                <a:rPr kumimoji="1" lang="ja-JP" altLang="en-US" sz="600" b="1">
                  <a:solidFill>
                    <a:srgbClr val="33363B"/>
                  </a:solidFill>
                </a:rPr>
                <a:t>　はくしょアパート</a:t>
              </a:r>
              <a:r>
                <a:rPr kumimoji="1" lang="en-US" altLang="ja-JP" sz="600" b="1" dirty="0">
                  <a:solidFill>
                    <a:srgbClr val="33363B"/>
                  </a:solidFill>
                </a:rPr>
                <a:t>203</a:t>
              </a:r>
              <a:endParaRPr kumimoji="1" lang="ja-JP" altLang="en-US" sz="600" b="1">
                <a:solidFill>
                  <a:srgbClr val="33363B"/>
                </a:solidFill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5E8C855-8715-CC89-9B99-58666CB1709C}"/>
              </a:ext>
            </a:extLst>
          </p:cNvPr>
          <p:cNvSpPr txBox="1"/>
          <p:nvPr/>
        </p:nvSpPr>
        <p:spPr>
          <a:xfrm>
            <a:off x="5818141" y="4992607"/>
            <a:ext cx="3117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仮登録完了画面に移ります。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入力したメールアドレス宛に、登録確認のメールが届きます。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B13216-C9F8-4917-CB3A-DA4B4122E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5" y="4827055"/>
            <a:ext cx="4214884" cy="166997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4AFB6-483F-2B65-03E0-2108E8B3BFF4}"/>
              </a:ext>
            </a:extLst>
          </p:cNvPr>
          <p:cNvSpPr txBox="1"/>
          <p:nvPr/>
        </p:nvSpPr>
        <p:spPr>
          <a:xfrm>
            <a:off x="405505" y="350346"/>
            <a:ext cx="5276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⑨確認画面</a:t>
            </a: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0A7496A2-BBA7-ED81-F3CF-911AD346372C}"/>
              </a:ext>
            </a:extLst>
          </p:cNvPr>
          <p:cNvSpPr/>
          <p:nvPr/>
        </p:nvSpPr>
        <p:spPr>
          <a:xfrm>
            <a:off x="720090" y="3701676"/>
            <a:ext cx="685298" cy="40151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7124E55-A3F6-4262-8957-0C86AC0615FB}"/>
              </a:ext>
            </a:extLst>
          </p:cNvPr>
          <p:cNvSpPr/>
          <p:nvPr/>
        </p:nvSpPr>
        <p:spPr>
          <a:xfrm>
            <a:off x="607715" y="680134"/>
            <a:ext cx="5189490" cy="395576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5C3F43C-3E08-0FCA-E666-F3CD263600AA}"/>
              </a:ext>
            </a:extLst>
          </p:cNvPr>
          <p:cNvSpPr/>
          <p:nvPr/>
        </p:nvSpPr>
        <p:spPr>
          <a:xfrm>
            <a:off x="607715" y="4820834"/>
            <a:ext cx="5210426" cy="153551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17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3A4335-CF67-CC0F-3503-F260E42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5E8C855-8715-CC89-9B99-58666CB1709C}"/>
              </a:ext>
            </a:extLst>
          </p:cNvPr>
          <p:cNvSpPr txBox="1"/>
          <p:nvPr/>
        </p:nvSpPr>
        <p:spPr>
          <a:xfrm>
            <a:off x="5570185" y="1793643"/>
            <a:ext cx="3573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確認のメールが届いているかチェック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してください。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受信した後、「メールアドレスを確認する」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をクリックしてください。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5143EF2-5658-832A-DB74-EA464D64C781}"/>
              </a:ext>
            </a:extLst>
          </p:cNvPr>
          <p:cNvGrpSpPr/>
          <p:nvPr/>
        </p:nvGrpSpPr>
        <p:grpSpPr>
          <a:xfrm>
            <a:off x="823428" y="872419"/>
            <a:ext cx="4633691" cy="2556581"/>
            <a:chOff x="628650" y="784971"/>
            <a:chExt cx="5323969" cy="2870459"/>
          </a:xfrm>
        </p:grpSpPr>
        <p:pic>
          <p:nvPicPr>
            <p:cNvPr id="5" name="図 4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F7DE21A2-C9C2-BBFE-7C0B-4B5714BC4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65" b="7422"/>
            <a:stretch/>
          </p:blipFill>
          <p:spPr>
            <a:xfrm>
              <a:off x="628650" y="784971"/>
              <a:ext cx="5323969" cy="2870459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DB489EAD-26F4-2CF4-091F-4CDFF8B87F4D}"/>
                </a:ext>
              </a:extLst>
            </p:cNvPr>
            <p:cNvSpPr/>
            <p:nvPr/>
          </p:nvSpPr>
          <p:spPr>
            <a:xfrm>
              <a:off x="915924" y="1204158"/>
              <a:ext cx="508199" cy="104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3AE41E17-6909-B003-616C-FF8A52349098}"/>
                </a:ext>
              </a:extLst>
            </p:cNvPr>
            <p:cNvSpPr txBox="1"/>
            <p:nvPr/>
          </p:nvSpPr>
          <p:spPr>
            <a:xfrm>
              <a:off x="839666" y="1157507"/>
              <a:ext cx="1807931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600" b="1" dirty="0">
                  <a:solidFill>
                    <a:srgbClr val="807F80"/>
                  </a:solidFill>
                </a:rPr>
                <a:t>To </a:t>
              </a:r>
              <a:r>
                <a:rPr kumimoji="1" lang="en-US" altLang="ja-JP" sz="600" b="1" dirty="0" err="1">
                  <a:solidFill>
                    <a:srgbClr val="807F80"/>
                  </a:solidFill>
                </a:rPr>
                <a:t>tarou</a:t>
              </a:r>
              <a:endParaRPr kumimoji="1" lang="ja-JP" altLang="en-US" sz="600" b="1">
                <a:solidFill>
                  <a:srgbClr val="807F80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A97B565C-7A6E-C394-6533-FF5E4DB695EC}"/>
                </a:ext>
              </a:extLst>
            </p:cNvPr>
            <p:cNvSpPr/>
            <p:nvPr/>
          </p:nvSpPr>
          <p:spPr>
            <a:xfrm>
              <a:off x="2937785" y="2154593"/>
              <a:ext cx="307533" cy="131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5D0AAE6-9093-5C98-1138-23FC90B61712}"/>
                </a:ext>
              </a:extLst>
            </p:cNvPr>
            <p:cNvSpPr txBox="1"/>
            <p:nvPr/>
          </p:nvSpPr>
          <p:spPr>
            <a:xfrm>
              <a:off x="2937785" y="2148250"/>
              <a:ext cx="4242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>
                  <a:solidFill>
                    <a:srgbClr val="888F95"/>
                  </a:solidFill>
                </a:rPr>
                <a:t>白書</a:t>
              </a:r>
            </a:p>
          </p:txBody>
        </p:sp>
      </p:grpSp>
      <p:sp>
        <p:nvSpPr>
          <p:cNvPr id="21" name="下矢印 20">
            <a:extLst>
              <a:ext uri="{FF2B5EF4-FFF2-40B4-BE49-F238E27FC236}">
                <a16:creationId xmlns:a16="http://schemas.microsoft.com/office/drawing/2014/main" id="{3A655C0C-C984-BBC4-05A1-298316924C75}"/>
              </a:ext>
            </a:extLst>
          </p:cNvPr>
          <p:cNvSpPr/>
          <p:nvPr/>
        </p:nvSpPr>
        <p:spPr>
          <a:xfrm>
            <a:off x="3004278" y="3792398"/>
            <a:ext cx="322902" cy="392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D46A945-1294-6013-B76A-EFE7869DB135}"/>
              </a:ext>
            </a:extLst>
          </p:cNvPr>
          <p:cNvSpPr txBox="1"/>
          <p:nvPr/>
        </p:nvSpPr>
        <p:spPr>
          <a:xfrm>
            <a:off x="5570185" y="4763800"/>
            <a:ext cx="3573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本会員登録完了画面へ移動します。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「セミナーお申し込みフォームに進む」から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セミナーへのお申し込み画面へ移動します。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4" name="図 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3CB70AF0-5EC8-B25A-649C-11E4E8E81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5" y="4396376"/>
            <a:ext cx="4710904" cy="1722844"/>
          </a:xfrm>
          <a:prstGeom prst="rect">
            <a:avLst/>
          </a:prstGeom>
        </p:spPr>
      </p:pic>
      <p:sp>
        <p:nvSpPr>
          <p:cNvPr id="3" name="円/楕円 2">
            <a:extLst>
              <a:ext uri="{FF2B5EF4-FFF2-40B4-BE49-F238E27FC236}">
                <a16:creationId xmlns:a16="http://schemas.microsoft.com/office/drawing/2014/main" id="{3D056B97-7A0F-57D1-C688-4C61614ADA78}"/>
              </a:ext>
            </a:extLst>
          </p:cNvPr>
          <p:cNvSpPr/>
          <p:nvPr/>
        </p:nvSpPr>
        <p:spPr>
          <a:xfrm>
            <a:off x="3554730" y="3044995"/>
            <a:ext cx="1131570" cy="40151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710DE6C-C414-0896-C562-44668B51315F}"/>
              </a:ext>
            </a:extLst>
          </p:cNvPr>
          <p:cNvSpPr/>
          <p:nvPr/>
        </p:nvSpPr>
        <p:spPr>
          <a:xfrm>
            <a:off x="2462178" y="5498237"/>
            <a:ext cx="1250338" cy="40151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95D0403-BD51-2B2B-EC7D-AA96F1A6CFA9}"/>
              </a:ext>
            </a:extLst>
          </p:cNvPr>
          <p:cNvSpPr/>
          <p:nvPr/>
        </p:nvSpPr>
        <p:spPr>
          <a:xfrm>
            <a:off x="756874" y="756352"/>
            <a:ext cx="4710904" cy="285243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20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73BB8B-9BF1-6C39-1B5B-715E13D3351C}"/>
              </a:ext>
            </a:extLst>
          </p:cNvPr>
          <p:cNvSpPr/>
          <p:nvPr/>
        </p:nvSpPr>
        <p:spPr>
          <a:xfrm>
            <a:off x="5274365" y="3967876"/>
            <a:ext cx="3326975" cy="1489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>
                <a:solidFill>
                  <a:schemeClr val="tx1"/>
                </a:solidFill>
                <a:latin typeface="+mn-ea"/>
              </a:rPr>
              <a:t>ーお名前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  <a:p>
            <a:r>
              <a:rPr kumimoji="1" lang="en-US" altLang="ja-JP" sz="1200" dirty="0">
                <a:solidFill>
                  <a:schemeClr val="tx1"/>
                </a:solidFill>
                <a:latin typeface="+mn-ea"/>
              </a:rPr>
              <a:t>(</a:t>
            </a:r>
            <a:r>
              <a:rPr kumimoji="1" lang="ja-JP" altLang="en-US" sz="1200">
                <a:solidFill>
                  <a:schemeClr val="tx1"/>
                </a:solidFill>
                <a:latin typeface="+mn-ea"/>
              </a:rPr>
              <a:t>ローマ字で大文字表記し、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200">
                <a:solidFill>
                  <a:schemeClr val="tx1"/>
                </a:solidFill>
                <a:latin typeface="+mn-ea"/>
              </a:rPr>
              <a:t>苗字と名前の間にスペースを入れてください。</a:t>
            </a:r>
            <a:r>
              <a:rPr kumimoji="1" lang="en-US" altLang="ja-JP" sz="1200" dirty="0">
                <a:solidFill>
                  <a:schemeClr val="tx1"/>
                </a:solidFill>
                <a:latin typeface="+mn-ea"/>
              </a:rPr>
              <a:t>)</a:t>
            </a:r>
          </a:p>
          <a:p>
            <a:r>
              <a:rPr kumimoji="1" lang="ja-JP" altLang="en-US" sz="1200">
                <a:solidFill>
                  <a:schemeClr val="tx1"/>
                </a:solidFill>
                <a:latin typeface="+mn-ea"/>
              </a:rPr>
              <a:t>ーカード番号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200">
                <a:solidFill>
                  <a:schemeClr val="tx1"/>
                </a:solidFill>
                <a:latin typeface="+mn-ea"/>
              </a:rPr>
              <a:t>ー有効期限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200">
                <a:solidFill>
                  <a:schemeClr val="tx1"/>
                </a:solidFill>
                <a:latin typeface="+mn-ea"/>
              </a:rPr>
              <a:t>ー</a:t>
            </a:r>
            <a:r>
              <a:rPr kumimoji="1" lang="en-US" altLang="ja-JP" sz="1200" dirty="0">
                <a:solidFill>
                  <a:schemeClr val="tx1"/>
                </a:solidFill>
                <a:latin typeface="+mn-ea"/>
              </a:rPr>
              <a:t>CVC</a:t>
            </a:r>
            <a:r>
              <a:rPr kumimoji="1" lang="ja-JP" altLang="en-US" sz="1200">
                <a:solidFill>
                  <a:schemeClr val="tx1"/>
                </a:solidFill>
                <a:latin typeface="+mn-ea"/>
              </a:rPr>
              <a:t>（裏面に書かれた３桁の番号）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3A4335-CF67-CC0F-3503-F260E42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6153-8CB9-44BD-93FF-86D4C747307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D46A945-1294-6013-B76A-EFE7869DB135}"/>
              </a:ext>
            </a:extLst>
          </p:cNvPr>
          <p:cNvSpPr txBox="1"/>
          <p:nvPr/>
        </p:nvSpPr>
        <p:spPr>
          <a:xfrm>
            <a:off x="5121866" y="776814"/>
            <a:ext cx="381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セミナーお申し込みフォームに移動します。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57178E6-972F-7AD1-8BA3-8FE598BE1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r="15124"/>
          <a:stretch/>
        </p:blipFill>
        <p:spPr>
          <a:xfrm>
            <a:off x="628650" y="681037"/>
            <a:ext cx="4454769" cy="609798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C5D6465-8B31-9698-9E57-7A902A7E1E1D}"/>
              </a:ext>
            </a:extLst>
          </p:cNvPr>
          <p:cNvSpPr txBox="1"/>
          <p:nvPr/>
        </p:nvSpPr>
        <p:spPr>
          <a:xfrm>
            <a:off x="5168669" y="1233111"/>
            <a:ext cx="31878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1.</a:t>
            </a:r>
            <a:r>
              <a:rPr kumimoji="1" lang="ja-JP" altLang="en-US" sz="1400">
                <a:solidFill>
                  <a:srgbClr val="FF0000"/>
                </a:solidFill>
              </a:rPr>
              <a:t>参加人数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200"/>
              <a:t>参加される方の人数を記入してください。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44D7A9-4806-BA1D-FD01-8093AAD1590C}"/>
              </a:ext>
            </a:extLst>
          </p:cNvPr>
          <p:cNvSpPr txBox="1"/>
          <p:nvPr/>
        </p:nvSpPr>
        <p:spPr>
          <a:xfrm>
            <a:off x="5168669" y="1933556"/>
            <a:ext cx="31878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2.</a:t>
            </a:r>
            <a:r>
              <a:rPr kumimoji="1" lang="ja-JP" altLang="en-US" sz="1400">
                <a:solidFill>
                  <a:srgbClr val="FF0000"/>
                </a:solidFill>
              </a:rPr>
              <a:t>お支払い方法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200"/>
              <a:t>「銀行振込」 「クレジットカード」から、希望するお支払い方法をお選びください。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AD975F8-59B5-CCCB-CD37-4EAC08D380D9}"/>
              </a:ext>
            </a:extLst>
          </p:cNvPr>
          <p:cNvSpPr txBox="1"/>
          <p:nvPr/>
        </p:nvSpPr>
        <p:spPr>
          <a:xfrm>
            <a:off x="5160315" y="2684186"/>
            <a:ext cx="3740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■銀行振込の場合：</a:t>
            </a:r>
            <a:endParaRPr kumimoji="1" lang="en-US" altLang="ja-JP" sz="1200" dirty="0"/>
          </a:p>
          <a:p>
            <a:r>
              <a:rPr kumimoji="1" lang="ja-JP" altLang="en-US" sz="1200"/>
              <a:t>表示された振込先までご入金ください。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9A427F-DC06-AAEF-0BCD-25F46A804FBC}"/>
              </a:ext>
            </a:extLst>
          </p:cNvPr>
          <p:cNvSpPr txBox="1"/>
          <p:nvPr/>
        </p:nvSpPr>
        <p:spPr>
          <a:xfrm>
            <a:off x="5176419" y="3174145"/>
            <a:ext cx="354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■クレジットカードの場合：</a:t>
            </a:r>
            <a:endParaRPr kumimoji="1" lang="en-US" altLang="ja-JP" sz="1200" dirty="0"/>
          </a:p>
          <a:p>
            <a:r>
              <a:rPr lang="en" altLang="ja-JP" sz="1200" dirty="0">
                <a:latin typeface="+mn-ea"/>
              </a:rPr>
              <a:t>Visa</a:t>
            </a:r>
            <a:r>
              <a:rPr lang="ja-JP" altLang="en" sz="1200">
                <a:latin typeface="+mn-ea"/>
              </a:rPr>
              <a:t>、</a:t>
            </a:r>
            <a:r>
              <a:rPr lang="en" altLang="ja-JP" sz="1200" dirty="0">
                <a:latin typeface="+mn-ea"/>
              </a:rPr>
              <a:t>MasterCard</a:t>
            </a:r>
            <a:r>
              <a:rPr lang="ja-JP" altLang="en" sz="1200">
                <a:latin typeface="+mn-ea"/>
              </a:rPr>
              <a:t>、</a:t>
            </a:r>
            <a:r>
              <a:rPr lang="en" altLang="ja-JP" sz="1200" dirty="0">
                <a:latin typeface="+mn-ea"/>
              </a:rPr>
              <a:t>American Express</a:t>
            </a:r>
            <a:r>
              <a:rPr lang="ja-JP" altLang="en-US" sz="1200">
                <a:latin typeface="+mn-ea"/>
              </a:rPr>
              <a:t>がご利用いただけます。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35E33AC-A1FC-45E2-9A43-5ED770ACBB6A}"/>
              </a:ext>
            </a:extLst>
          </p:cNvPr>
          <p:cNvSpPr txBox="1"/>
          <p:nvPr/>
        </p:nvSpPr>
        <p:spPr>
          <a:xfrm>
            <a:off x="5274365" y="5908115"/>
            <a:ext cx="3626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記入後、「申し込む」をクリックしてください。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D79C112-E339-95B1-27F1-3DACD57E8798}"/>
              </a:ext>
            </a:extLst>
          </p:cNvPr>
          <p:cNvSpPr txBox="1"/>
          <p:nvPr/>
        </p:nvSpPr>
        <p:spPr>
          <a:xfrm>
            <a:off x="1815838" y="3002832"/>
            <a:ext cx="586334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">
                <a:solidFill>
                  <a:srgbClr val="3539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白書　太郎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B153D7C-CC0A-C718-0C56-04F2C5AB6452}"/>
              </a:ext>
            </a:extLst>
          </p:cNvPr>
          <p:cNvSpPr txBox="1"/>
          <p:nvPr/>
        </p:nvSpPr>
        <p:spPr>
          <a:xfrm>
            <a:off x="1815838" y="3172109"/>
            <a:ext cx="9872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">
                <a:solidFill>
                  <a:srgbClr val="3539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ハクショ　タロウ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AC128-FF79-6A2B-523D-935CBDC6C668}"/>
              </a:ext>
            </a:extLst>
          </p:cNvPr>
          <p:cNvSpPr txBox="1"/>
          <p:nvPr/>
        </p:nvSpPr>
        <p:spPr>
          <a:xfrm>
            <a:off x="1815838" y="3332076"/>
            <a:ext cx="9872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" dirty="0" err="1">
                <a:solidFill>
                  <a:srgbClr val="3336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tarou@hakusho.jp</a:t>
            </a:r>
            <a:endParaRPr kumimoji="1" lang="ja-JP" altLang="en-US" sz="400">
              <a:solidFill>
                <a:srgbClr val="33363B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BE91CD9-1689-127A-5E23-0A0E08C33164}"/>
              </a:ext>
            </a:extLst>
          </p:cNvPr>
          <p:cNvSpPr txBox="1"/>
          <p:nvPr/>
        </p:nvSpPr>
        <p:spPr>
          <a:xfrm>
            <a:off x="1815838" y="3494364"/>
            <a:ext cx="9872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solidFill>
                  <a:srgbClr val="3336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080-8910-8910</a:t>
            </a:r>
            <a:endParaRPr kumimoji="1" lang="ja-JP" altLang="en-US" sz="400">
              <a:solidFill>
                <a:srgbClr val="33363B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F94AAA4-BF50-D5C7-5331-3E08402B9DA6}"/>
              </a:ext>
            </a:extLst>
          </p:cNvPr>
          <p:cNvSpPr txBox="1"/>
          <p:nvPr/>
        </p:nvSpPr>
        <p:spPr>
          <a:xfrm>
            <a:off x="1815838" y="3661847"/>
            <a:ext cx="9872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solidFill>
                  <a:srgbClr val="3336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033-8910</a:t>
            </a:r>
            <a:endParaRPr kumimoji="1" lang="ja-JP" altLang="en-US" sz="400">
              <a:solidFill>
                <a:srgbClr val="33363B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A8335F6-0A36-696E-4D49-267A06240439}"/>
              </a:ext>
            </a:extLst>
          </p:cNvPr>
          <p:cNvSpPr txBox="1"/>
          <p:nvPr/>
        </p:nvSpPr>
        <p:spPr>
          <a:xfrm>
            <a:off x="1815838" y="3828076"/>
            <a:ext cx="98728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">
                <a:solidFill>
                  <a:srgbClr val="3539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大阪府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67A039A-4C5A-8577-B32E-F80DBDDAA95F}"/>
              </a:ext>
            </a:extLst>
          </p:cNvPr>
          <p:cNvSpPr txBox="1"/>
          <p:nvPr/>
        </p:nvSpPr>
        <p:spPr>
          <a:xfrm>
            <a:off x="1815838" y="3995559"/>
            <a:ext cx="2242057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">
                <a:solidFill>
                  <a:srgbClr val="3539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大阪市〇〇区〇〇</a:t>
            </a:r>
            <a:r>
              <a:rPr kumimoji="1" lang="en-US" altLang="ja-JP" sz="400" dirty="0">
                <a:solidFill>
                  <a:srgbClr val="3539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5</a:t>
            </a:r>
            <a:r>
              <a:rPr kumimoji="1" lang="ja-JP" altLang="en-US" sz="400">
                <a:solidFill>
                  <a:srgbClr val="3539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丁目</a:t>
            </a:r>
            <a:r>
              <a:rPr kumimoji="1" lang="en-US" altLang="ja-JP" sz="400" dirty="0">
                <a:solidFill>
                  <a:srgbClr val="3539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9-4</a:t>
            </a:r>
            <a:r>
              <a:rPr kumimoji="1" lang="ja-JP" altLang="en-US" sz="400">
                <a:solidFill>
                  <a:srgbClr val="3539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　はくしょアパート</a:t>
            </a:r>
            <a:r>
              <a:rPr kumimoji="1" lang="en-US" altLang="ja-JP" sz="400" dirty="0">
                <a:solidFill>
                  <a:srgbClr val="35393B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203</a:t>
            </a:r>
            <a:endParaRPr kumimoji="1" lang="ja-JP" altLang="en-US" sz="400">
              <a:solidFill>
                <a:srgbClr val="35393B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8521CD-C56B-D4FE-3B18-7F8EF49B8961}"/>
              </a:ext>
            </a:extLst>
          </p:cNvPr>
          <p:cNvSpPr txBox="1"/>
          <p:nvPr/>
        </p:nvSpPr>
        <p:spPr>
          <a:xfrm>
            <a:off x="650866" y="18886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⑩</a:t>
            </a:r>
            <a:r>
              <a:rPr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セミナーお申し込みフォームに移動</a:t>
            </a:r>
            <a:endParaRPr lang="en-US" altLang="ja-JP" sz="12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8D2A2B33-0235-9D6D-C396-9702C7E0F213}"/>
              </a:ext>
            </a:extLst>
          </p:cNvPr>
          <p:cNvSpPr/>
          <p:nvPr/>
        </p:nvSpPr>
        <p:spPr>
          <a:xfrm>
            <a:off x="6695481" y="3686581"/>
            <a:ext cx="196809" cy="23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08461ACD-958C-364E-FD37-0127456243F6}"/>
              </a:ext>
            </a:extLst>
          </p:cNvPr>
          <p:cNvSpPr/>
          <p:nvPr/>
        </p:nvSpPr>
        <p:spPr>
          <a:xfrm>
            <a:off x="827688" y="6201108"/>
            <a:ext cx="486762" cy="28762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>
            <a:extLst>
              <a:ext uri="{FF2B5EF4-FFF2-40B4-BE49-F238E27FC236}">
                <a16:creationId xmlns:a16="http://schemas.microsoft.com/office/drawing/2014/main" id="{D7707412-475A-7DBD-3E70-0BA9F5F7019B}"/>
              </a:ext>
            </a:extLst>
          </p:cNvPr>
          <p:cNvSpPr/>
          <p:nvPr/>
        </p:nvSpPr>
        <p:spPr>
          <a:xfrm>
            <a:off x="6695480" y="5591060"/>
            <a:ext cx="196809" cy="23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C9F8305-567E-8C96-A135-52F01D3D3AE7}"/>
              </a:ext>
            </a:extLst>
          </p:cNvPr>
          <p:cNvSpPr/>
          <p:nvPr/>
        </p:nvSpPr>
        <p:spPr>
          <a:xfrm>
            <a:off x="857250" y="4304405"/>
            <a:ext cx="3520440" cy="237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FF0000"/>
              </a:highlight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3FBD333-79E3-E341-2165-96EF65E03505}"/>
              </a:ext>
            </a:extLst>
          </p:cNvPr>
          <p:cNvSpPr/>
          <p:nvPr/>
        </p:nvSpPr>
        <p:spPr>
          <a:xfrm>
            <a:off x="857250" y="4633649"/>
            <a:ext cx="3520440" cy="1470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FF0000"/>
              </a:highlight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3EBE1AD-0149-C7C2-D083-64653EB456B0}"/>
              </a:ext>
            </a:extLst>
          </p:cNvPr>
          <p:cNvSpPr txBox="1"/>
          <p:nvPr/>
        </p:nvSpPr>
        <p:spPr>
          <a:xfrm>
            <a:off x="502729" y="42387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3D0168C-BC14-1CD0-6FC8-BE1BCE241D5E}"/>
              </a:ext>
            </a:extLst>
          </p:cNvPr>
          <p:cNvSpPr txBox="1"/>
          <p:nvPr/>
        </p:nvSpPr>
        <p:spPr>
          <a:xfrm>
            <a:off x="510523" y="45623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176520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20773</TotalTime>
  <Words>741</Words>
  <Application>Microsoft Macintosh PowerPoint</Application>
  <PresentationFormat>画面に合わせる (4:3)</PresentationFormat>
  <Paragraphs>117</Paragraphs>
  <Slides>13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Hiragino Kaku Gothic Pro W3</vt:lpstr>
      <vt:lpstr>Meiryo UI</vt:lpstr>
      <vt:lpstr>游ゴシック</vt:lpstr>
      <vt:lpstr>Arial</vt:lpstr>
      <vt:lpstr>Calibri</vt:lpstr>
      <vt:lpstr>Calibri Light</vt:lpstr>
      <vt:lpstr>Office テーマ</vt:lpstr>
      <vt:lpstr>株式会社はっぴぃandプロジェクト  システムマニュアル （顧客画面）</vt:lpstr>
      <vt:lpstr>顧客画面 目次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アンケート1</vt:lpstr>
      <vt:lpstr>アンケート2 -回答画面の表示　</vt:lpstr>
      <vt:lpstr>アンケート3 -回答画面の表示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はっぴぃ＆プロジェクト  システムマニュアル</dc:title>
  <dc:creator>浜町健史</dc:creator>
  <cp:lastModifiedBy>辻 瑞恵</cp:lastModifiedBy>
  <cp:revision>87</cp:revision>
  <cp:lastPrinted>2022-09-16T02:43:41Z</cp:lastPrinted>
  <dcterms:created xsi:type="dcterms:W3CDTF">2020-06-26T11:24:31Z</dcterms:created>
  <dcterms:modified xsi:type="dcterms:W3CDTF">2022-09-16T04:07:47Z</dcterms:modified>
</cp:coreProperties>
</file>